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9" r:id="rId3"/>
    <p:sldId id="260" r:id="rId4"/>
    <p:sldId id="274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5" r:id="rId13"/>
    <p:sldId id="268" r:id="rId14"/>
    <p:sldId id="280" r:id="rId15"/>
    <p:sldId id="269" r:id="rId16"/>
    <p:sldId id="276" r:id="rId17"/>
    <p:sldId id="270" r:id="rId18"/>
    <p:sldId id="271" r:id="rId19"/>
    <p:sldId id="272" r:id="rId20"/>
    <p:sldId id="277" r:id="rId21"/>
    <p:sldId id="273" r:id="rId22"/>
    <p:sldId id="278" r:id="rId23"/>
  </p:sldIdLst>
  <p:sldSz cx="9144000" cy="6858000" type="screen4x3"/>
  <p:notesSz cx="6731000" cy="98679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12" autoAdjust="0"/>
  </p:normalViewPr>
  <p:slideViewPr>
    <p:cSldViewPr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300192" y="6356350"/>
            <a:ext cx="611088" cy="365125"/>
          </a:xfrm>
        </p:spPr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1979712" y="1988840"/>
            <a:ext cx="5472608" cy="2376264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Voeg pagina’s toe met de gewenste indeling</a:t>
            </a:r>
            <a:endParaRPr lang="nl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268761"/>
            <a:ext cx="5111750" cy="45365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515220"/>
            <a:ext cx="3008313" cy="3290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80320" y="1268759"/>
            <a:ext cx="4939952" cy="34588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80320" y="5367338"/>
            <a:ext cx="4939952" cy="509934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 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755576" y="0"/>
            <a:ext cx="69127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Prisma_Campus VTI_Izege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34015" y="630414"/>
            <a:ext cx="4327481" cy="2356812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971600" y="3903191"/>
            <a:ext cx="72008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P TEMPLAT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160" y="0"/>
            <a:ext cx="91196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544" y="1988840"/>
            <a:ext cx="7416824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67544" y="3886200"/>
            <a:ext cx="741682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300192" y="6356350"/>
            <a:ext cx="611088" cy="365125"/>
          </a:xfrm>
        </p:spPr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544" y="1988840"/>
            <a:ext cx="7416824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67544" y="3886200"/>
            <a:ext cx="741682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300192" y="6356350"/>
            <a:ext cx="611088" cy="365125"/>
          </a:xfrm>
        </p:spPr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 TEMPLAT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160" y="0"/>
            <a:ext cx="91196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7545" y="4406900"/>
            <a:ext cx="741682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 smtClean="0"/>
              <a:t>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5" y="2906713"/>
            <a:ext cx="74168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7545" y="4406900"/>
            <a:ext cx="7416823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nl-NL" dirty="0" smtClean="0"/>
              <a:t>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5" y="2906713"/>
            <a:ext cx="7416824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PP TEMPLAT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80510" cy="69037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81DC-62D5-45E3-B1D7-132F8CF53378}" type="datetimeFigureOut">
              <a:rPr lang="nl-BE" smtClean="0"/>
              <a:pPr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1581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56176" y="6356350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151BD-5841-475F-A6D0-1835383AA6C8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9" r:id="rId4"/>
    <p:sldLayoutId id="2147483663" r:id="rId5"/>
    <p:sldLayoutId id="2147483660" r:id="rId6"/>
    <p:sldLayoutId id="2147483651" r:id="rId7"/>
    <p:sldLayoutId id="2147483650" r:id="rId8"/>
    <p:sldLayoutId id="2147483652" r:id="rId9"/>
    <p:sldLayoutId id="2147483654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988840"/>
            <a:ext cx="7704856" cy="1470025"/>
          </a:xfrm>
          <a:solidFill>
            <a:srgbClr val="FFFF00"/>
          </a:solidFill>
        </p:spPr>
        <p:txBody>
          <a:bodyPr/>
          <a:lstStyle/>
          <a:p>
            <a:r>
              <a:rPr lang="nl-BE" dirty="0" smtClean="0"/>
              <a:t>Studiekeuze</a:t>
            </a:r>
            <a:br>
              <a:rPr lang="nl-BE" dirty="0" smtClean="0"/>
            </a:br>
            <a:r>
              <a:rPr lang="nl-BE" dirty="0" smtClean="0"/>
              <a:t>na het eerste jaar?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931496"/>
            <a:ext cx="6858000" cy="1241822"/>
          </a:xfrm>
        </p:spPr>
        <p:txBody>
          <a:bodyPr>
            <a:normAutofit/>
          </a:bodyPr>
          <a:lstStyle/>
          <a:p>
            <a:r>
              <a:rPr lang="nl-BE" sz="2700" dirty="0"/>
              <a:t>PRIZMA MIDDENSCHOOL LENDELEDE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45949"/>
            <a:ext cx="1658182" cy="10312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13" y="4781711"/>
            <a:ext cx="2419350" cy="1895475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59"/>
    </mc:Choice>
    <mc:Fallback>
      <p:transition spd="slow" advTm="4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BE" dirty="0" smtClean="0"/>
              <a:t>Economie &amp; Organisatie (basis, *)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Kennis maken met</a:t>
            </a:r>
            <a:r>
              <a:rPr lang="nl-BE" dirty="0" smtClean="0"/>
              <a:t>: consument </a:t>
            </a:r>
            <a:r>
              <a:rPr lang="nl-BE" dirty="0"/>
              <a:t>in de samenleving, onderneming in de samenleving, ondernemingszin – ondernemerschap, overheid en samenleving, data-economie, ICT en economische </a:t>
            </a:r>
            <a:r>
              <a:rPr lang="nl-BE" dirty="0" smtClean="0"/>
              <a:t>processen</a:t>
            </a:r>
          </a:p>
          <a:p>
            <a:endParaRPr lang="nl-BE" dirty="0" smtClean="0"/>
          </a:p>
          <a:p>
            <a:r>
              <a:rPr lang="nl-BE" b="1" dirty="0"/>
              <a:t>Reflecteren</a:t>
            </a:r>
            <a:r>
              <a:rPr lang="nl-BE" dirty="0"/>
              <a:t> vanuit het perspectief van de consument over de economisch- maatschappelijke </a:t>
            </a:r>
            <a:r>
              <a:rPr lang="nl-BE" dirty="0" smtClean="0"/>
              <a:t>actualiteit</a:t>
            </a:r>
            <a:endParaRPr lang="nl-BE" dirty="0"/>
          </a:p>
          <a:p>
            <a:r>
              <a:rPr lang="nl-BE" dirty="0"/>
              <a:t>De economisch‐maatschappelijke verschijnselen en </a:t>
            </a:r>
            <a:r>
              <a:rPr lang="nl-BE" b="1" dirty="0"/>
              <a:t>actualiteit onderzoeken </a:t>
            </a:r>
            <a:r>
              <a:rPr lang="nl-BE" dirty="0"/>
              <a:t>vanuit het standpunt van de ondernemingen en de </a:t>
            </a:r>
            <a:r>
              <a:rPr lang="nl-BE" dirty="0" smtClean="0"/>
              <a:t>overheid</a:t>
            </a:r>
            <a:endParaRPr lang="nl-BE" dirty="0"/>
          </a:p>
          <a:p>
            <a:r>
              <a:rPr lang="nl-BE" b="1" dirty="0"/>
              <a:t>ICT toepassen </a:t>
            </a:r>
            <a:r>
              <a:rPr lang="nl-BE" dirty="0"/>
              <a:t>om binnen een economische context data functioneel te verzamelen en </a:t>
            </a:r>
            <a:r>
              <a:rPr lang="nl-BE" dirty="0" smtClean="0"/>
              <a:t>te verwerken</a:t>
            </a:r>
            <a:endParaRPr lang="nl-BE" dirty="0"/>
          </a:p>
          <a:p>
            <a:r>
              <a:rPr lang="nl-BE" b="1" dirty="0"/>
              <a:t>Ondernemingszin en ondernemerschap </a:t>
            </a:r>
            <a:r>
              <a:rPr lang="nl-BE" b="1" dirty="0" smtClean="0"/>
              <a:t>ontwikkelen</a:t>
            </a:r>
            <a:endParaRPr lang="nl-BE" b="1" dirty="0"/>
          </a:p>
          <a:p>
            <a:endParaRPr lang="nl-BE" dirty="0"/>
          </a:p>
          <a:p>
            <a:endParaRPr lang="nl-BE" dirty="0"/>
          </a:p>
          <a:p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8"/>
    </mc:Choice>
    <mc:Fallback>
      <p:transition spd="slow" advTm="6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BE" dirty="0" smtClean="0"/>
              <a:t>Maatschappij &amp; Welzijn (basis, *)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Kennis maken met </a:t>
            </a:r>
            <a:r>
              <a:rPr lang="nl-BE" dirty="0" smtClean="0"/>
              <a:t>persoonlijke </a:t>
            </a:r>
            <a:r>
              <a:rPr lang="nl-BE" dirty="0"/>
              <a:t>en gezonde levensstijl, sociaal gedrag en maatschappelijke </a:t>
            </a:r>
            <a:r>
              <a:rPr lang="nl-BE" dirty="0" smtClean="0"/>
              <a:t>fenomenen</a:t>
            </a:r>
          </a:p>
          <a:p>
            <a:endParaRPr lang="nl-BE" dirty="0"/>
          </a:p>
          <a:p>
            <a:r>
              <a:rPr lang="nl-BE" b="1" dirty="0" smtClean="0"/>
              <a:t>Werken rond </a:t>
            </a:r>
            <a:r>
              <a:rPr lang="nl-BE" dirty="0" smtClean="0"/>
              <a:t>lichaamszorg</a:t>
            </a:r>
            <a:r>
              <a:rPr lang="nl-BE" dirty="0"/>
              <a:t>, lifestyle, </a:t>
            </a:r>
            <a:r>
              <a:rPr lang="nl-BE" dirty="0" smtClean="0"/>
              <a:t>voeding</a:t>
            </a:r>
          </a:p>
          <a:p>
            <a:r>
              <a:rPr lang="nl-BE" dirty="0"/>
              <a:t>Een persoonlijke en </a:t>
            </a:r>
            <a:r>
              <a:rPr lang="nl-BE" b="1" dirty="0"/>
              <a:t>gezonde levensstijl </a:t>
            </a:r>
            <a:r>
              <a:rPr lang="nl-BE" dirty="0"/>
              <a:t>ontwikkelen vanuit een mens‐ en natuurwetenschappelijke </a:t>
            </a:r>
            <a:r>
              <a:rPr lang="nl-BE" dirty="0" smtClean="0"/>
              <a:t>benadering</a:t>
            </a:r>
            <a:endParaRPr lang="nl-BE" dirty="0"/>
          </a:p>
          <a:p>
            <a:r>
              <a:rPr lang="nl-BE" b="1" dirty="0"/>
              <a:t>Inzicht verwerven </a:t>
            </a:r>
            <a:r>
              <a:rPr lang="nl-BE" dirty="0"/>
              <a:t>in het sociale gedrag van mensen en maatschappelijke </a:t>
            </a:r>
            <a:r>
              <a:rPr lang="nl-BE" dirty="0" smtClean="0"/>
              <a:t>fenomenen</a:t>
            </a:r>
            <a:endParaRPr lang="nl-BE" dirty="0"/>
          </a:p>
          <a:p>
            <a:r>
              <a:rPr lang="nl-BE" dirty="0"/>
              <a:t>Sociale en </a:t>
            </a:r>
            <a:r>
              <a:rPr lang="nl-BE" b="1" dirty="0"/>
              <a:t>communicatieve vaardigheden </a:t>
            </a:r>
            <a:r>
              <a:rPr lang="nl-BE" dirty="0"/>
              <a:t>toepassen in verschillende situaties</a:t>
            </a:r>
            <a:endParaRPr lang="nl-BE" dirty="0" smtClean="0"/>
          </a:p>
          <a:p>
            <a:endParaRPr lang="nl-BE" dirty="0" smtClean="0"/>
          </a:p>
          <a:p>
            <a:endParaRPr lang="nl-BE" dirty="0"/>
          </a:p>
          <a:p>
            <a:endParaRPr lang="nl-BE" dirty="0"/>
          </a:p>
          <a:p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4"/>
    </mc:Choice>
    <mc:Fallback>
      <p:transition spd="slow" advTm="4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Keuze 2 en 3: ontdekkingstraject (7u/w)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23728" y="1001626"/>
            <a:ext cx="4968606" cy="473163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1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9"/>
    </mc:Choice>
    <mc:Fallback>
      <p:transition spd="slow" advTm="1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Keuze 3: extra ontdekkingstraject (2 u)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BE" dirty="0" smtClean="0"/>
              <a:t>Wiskunde &amp; talen</a:t>
            </a:r>
          </a:p>
          <a:p>
            <a:pPr lvl="1"/>
            <a:r>
              <a:rPr lang="nl-BE" dirty="0" smtClean="0"/>
              <a:t>verbreden, verdiepen, versterken (eigen keuze of opgelegd)</a:t>
            </a:r>
          </a:p>
          <a:p>
            <a:pPr lvl="1"/>
            <a:r>
              <a:rPr lang="nl-BE" dirty="0"/>
              <a:t>w</a:t>
            </a:r>
            <a:r>
              <a:rPr lang="nl-BE" dirty="0" smtClean="0"/>
              <a:t>iskunde-Nederlands, Nederlands-Frans, Frans-wiskunde</a:t>
            </a:r>
          </a:p>
          <a:p>
            <a:r>
              <a:rPr lang="nl-BE" dirty="0" smtClean="0"/>
              <a:t>STEM- technieken mechanica – elektriciteit</a:t>
            </a:r>
          </a:p>
          <a:p>
            <a:r>
              <a:rPr lang="nl-BE" dirty="0" smtClean="0"/>
              <a:t>STEM- technieken hout – bouw</a:t>
            </a:r>
          </a:p>
          <a:p>
            <a:r>
              <a:rPr lang="nl-BE" dirty="0" smtClean="0"/>
              <a:t>Economie &amp; Organisatie</a:t>
            </a:r>
          </a:p>
          <a:p>
            <a:r>
              <a:rPr lang="nl-BE" dirty="0" smtClean="0"/>
              <a:t>Maatschappij &amp; Welzijn</a:t>
            </a:r>
          </a:p>
          <a:p>
            <a:r>
              <a:rPr lang="nl-BE" dirty="0" smtClean="0"/>
              <a:t>Kunst &amp; Creatie: nieuwe keuze of uitbreiding op het eerste jaar</a:t>
            </a:r>
          </a:p>
          <a:p>
            <a:r>
              <a:rPr lang="nl-BE" dirty="0" smtClean="0"/>
              <a:t>ART: nieuwe keuze of uitbreiding op het eerste jaar</a:t>
            </a:r>
          </a:p>
          <a:p>
            <a:r>
              <a:rPr lang="nl-BE" dirty="0" smtClean="0"/>
              <a:t>MOVE!: nieuwe keuze of uitbreiding op het eerste jaar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43"/>
    </mc:Choice>
    <mc:Fallback>
      <p:transition spd="slow" advTm="10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nl-BE" smtClean="0"/>
              <a:t>B- </a:t>
            </a:r>
            <a:r>
              <a:rPr lang="nl-BE" dirty="0" smtClean="0"/>
              <a:t>stroom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1" y="4869018"/>
            <a:ext cx="2419350" cy="1895475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1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7"/>
    </mc:Choice>
    <mc:Fallback>
      <p:transition spd="slow" advTm="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B- stroom: algemene vorming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7887" y="1232756"/>
            <a:ext cx="8568225" cy="410445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8388424" y="4581128"/>
            <a:ext cx="29837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8"/>
    </mc:Choice>
    <mc:Fallback>
      <p:transition spd="slow" advTm="2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B- stroom: ontdekkingstraject (11u/w)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6025" y="1124744"/>
            <a:ext cx="8639624" cy="4464495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1"/>
    </mc:Choice>
    <mc:Fallback>
      <p:transition spd="slow" advTm="2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1: basisoptie (10 uur)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smtClean="0"/>
              <a:t>Stem- technieken:</a:t>
            </a:r>
          </a:p>
          <a:p>
            <a:pPr lvl="1"/>
            <a:r>
              <a:rPr lang="nl-BE" dirty="0" smtClean="0"/>
              <a:t>6u/w: mechanica, elektriciteit, hout, bouw, schilderen &amp; decoratie, land- en tuinbouw, printmedia</a:t>
            </a:r>
          </a:p>
          <a:p>
            <a:pPr lvl="1"/>
            <a:r>
              <a:rPr lang="nl-BE" dirty="0" smtClean="0"/>
              <a:t>2u/w: mechanica – elektriciteit (verbreding, verdieping)</a:t>
            </a:r>
          </a:p>
          <a:p>
            <a:pPr lvl="1"/>
            <a:r>
              <a:rPr lang="nl-BE" dirty="0" smtClean="0"/>
              <a:t>2u/w: hout – bouw (verbreding, verdieping)</a:t>
            </a:r>
          </a:p>
          <a:p>
            <a:endParaRPr lang="nl-BE" dirty="0" smtClean="0"/>
          </a:p>
          <a:p>
            <a:r>
              <a:rPr lang="nl-BE" dirty="0" smtClean="0"/>
              <a:t>Maatschappij &amp; welzijn:</a:t>
            </a:r>
          </a:p>
          <a:p>
            <a:pPr lvl="1"/>
            <a:r>
              <a:rPr lang="nl-BE" dirty="0" smtClean="0"/>
              <a:t>6u/w: lichaamszorg, lifestyle, voeding</a:t>
            </a:r>
          </a:p>
          <a:p>
            <a:pPr lvl="1"/>
            <a:r>
              <a:rPr lang="nl-BE" dirty="0" smtClean="0"/>
              <a:t>2u/w: lifestyle – lichaamszorg (verbreding, verdieping)</a:t>
            </a:r>
          </a:p>
          <a:p>
            <a:pPr lvl="1"/>
            <a:r>
              <a:rPr lang="nl-BE" dirty="0" smtClean="0"/>
              <a:t>2u/w: voeding – lifestyle (verbreding, verdieping)</a:t>
            </a:r>
          </a:p>
          <a:p>
            <a:pPr marL="342900" lvl="1" indent="0">
              <a:buNone/>
            </a:pP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7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52"/>
    </mc:Choice>
    <mc:Fallback>
      <p:transition spd="slow" advTm="6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1: basisoptie (10 uur)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BE" dirty="0" smtClean="0"/>
              <a:t>Stem- technieken</a:t>
            </a:r>
          </a:p>
          <a:p>
            <a:pPr marL="0" lvl="1" indent="0">
              <a:spcBef>
                <a:spcPts val="750"/>
              </a:spcBef>
              <a:buNone/>
            </a:pPr>
            <a:endParaRPr lang="nl-BE" sz="2100" dirty="0"/>
          </a:p>
          <a:p>
            <a:r>
              <a:rPr lang="nl-BE" b="1" dirty="0" smtClean="0"/>
              <a:t>Projectmatig kennis maken </a:t>
            </a:r>
            <a:r>
              <a:rPr lang="nl-BE" dirty="0" smtClean="0"/>
              <a:t>met bouw, hout, mechanica, elektriciteit, land- en tuinbouw, schilderen en decoratie, printmedia</a:t>
            </a:r>
          </a:p>
          <a:p>
            <a:endParaRPr lang="nl-BE" dirty="0" smtClean="0"/>
          </a:p>
          <a:p>
            <a:r>
              <a:rPr lang="nl-BE" dirty="0" smtClean="0"/>
              <a:t>Het </a:t>
            </a:r>
            <a:r>
              <a:rPr lang="nl-BE" b="1" dirty="0" smtClean="0"/>
              <a:t>realiseren</a:t>
            </a:r>
            <a:r>
              <a:rPr lang="nl-BE" dirty="0" smtClean="0"/>
              <a:t> van technische systemen</a:t>
            </a:r>
            <a:endParaRPr lang="nl-BE" sz="2700" dirty="0"/>
          </a:p>
          <a:p>
            <a:r>
              <a:rPr lang="nl-BE" b="1" dirty="0" smtClean="0"/>
              <a:t>Gebruiken</a:t>
            </a:r>
            <a:r>
              <a:rPr lang="nl-BE" dirty="0" smtClean="0"/>
              <a:t> </a:t>
            </a:r>
            <a:r>
              <a:rPr lang="nl-BE" dirty="0"/>
              <a:t>van gereedschappen, toestellen en machines, het </a:t>
            </a:r>
            <a:r>
              <a:rPr lang="nl-BE" b="1" dirty="0"/>
              <a:t>ontdekken </a:t>
            </a:r>
            <a:r>
              <a:rPr lang="nl-BE" dirty="0"/>
              <a:t>van materiaaleigenschappen en </a:t>
            </a:r>
            <a:r>
              <a:rPr lang="nl-BE" dirty="0" smtClean="0"/>
              <a:t>het inzetten </a:t>
            </a:r>
            <a:r>
              <a:rPr lang="nl-BE" dirty="0"/>
              <a:t>van nieuwe </a:t>
            </a:r>
            <a:r>
              <a:rPr lang="nl-BE" dirty="0" smtClean="0"/>
              <a:t>technologieën</a:t>
            </a:r>
            <a:endParaRPr lang="nl-BE" sz="2700" dirty="0"/>
          </a:p>
          <a:p>
            <a:r>
              <a:rPr lang="nl-BE" dirty="0"/>
              <a:t>Technische systemen realiseren en digitale vaardigheden </a:t>
            </a:r>
            <a:r>
              <a:rPr lang="nl-BE" dirty="0" smtClean="0"/>
              <a:t>toepassen</a:t>
            </a:r>
            <a:endParaRPr lang="nl-BE" sz="2700" dirty="0"/>
          </a:p>
          <a:p>
            <a:r>
              <a:rPr lang="nl-BE" dirty="0"/>
              <a:t>Eigenschappen van materialen en producten </a:t>
            </a:r>
            <a:r>
              <a:rPr lang="nl-BE" dirty="0" smtClean="0"/>
              <a:t>ontdekken</a:t>
            </a:r>
            <a:endParaRPr lang="nl-BE" sz="2700" dirty="0"/>
          </a:p>
          <a:p>
            <a:r>
              <a:rPr lang="nl-BE" dirty="0"/>
              <a:t>Gereedschappen, machines en toestellen </a:t>
            </a:r>
            <a:r>
              <a:rPr lang="nl-BE" b="1" dirty="0"/>
              <a:t>duurzaam en volgens veiligheidsinstructies </a:t>
            </a:r>
            <a:r>
              <a:rPr lang="nl-BE" b="1" dirty="0" smtClean="0"/>
              <a:t>gebruiken</a:t>
            </a:r>
            <a:endParaRPr lang="nl-BE" sz="2700" b="1" dirty="0"/>
          </a:p>
          <a:p>
            <a:r>
              <a:rPr lang="nl-BE" dirty="0"/>
              <a:t>De relatie tussen de verschillende vakgebieden en STEM </a:t>
            </a:r>
            <a:r>
              <a:rPr lang="nl-BE" dirty="0" smtClean="0"/>
              <a:t>ontdekken</a:t>
            </a:r>
            <a:endParaRPr lang="nl-BE" sz="2700" dirty="0"/>
          </a:p>
          <a:p>
            <a:pPr lvl="1"/>
            <a:endParaRPr lang="nl-BE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0"/>
    </mc:Choice>
    <mc:Fallback>
      <p:transition spd="slow" advTm="2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1: basisoptie (10 uur)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BE" dirty="0" smtClean="0"/>
              <a:t>Maatschappij &amp; welzijn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Kennis maken met </a:t>
            </a:r>
            <a:r>
              <a:rPr lang="nl-BE" dirty="0" smtClean="0"/>
              <a:t>persoonlijke </a:t>
            </a:r>
            <a:r>
              <a:rPr lang="nl-BE" dirty="0"/>
              <a:t>en gezonde levensstijl, sociaal gedrag en maatschappelijke </a:t>
            </a:r>
            <a:r>
              <a:rPr lang="nl-BE" dirty="0" smtClean="0"/>
              <a:t>verschijnselen</a:t>
            </a:r>
            <a:endParaRPr lang="nl-BE" sz="3300" dirty="0"/>
          </a:p>
          <a:p>
            <a:endParaRPr lang="nl-BE" dirty="0" smtClean="0"/>
          </a:p>
          <a:p>
            <a:r>
              <a:rPr lang="nl-BE" b="1" dirty="0" smtClean="0"/>
              <a:t>Werken rond </a:t>
            </a:r>
            <a:r>
              <a:rPr lang="nl-BE" dirty="0" smtClean="0"/>
              <a:t>lichaamszorg</a:t>
            </a:r>
            <a:r>
              <a:rPr lang="nl-BE" dirty="0"/>
              <a:t>, lifestyle, </a:t>
            </a:r>
            <a:r>
              <a:rPr lang="nl-BE" dirty="0" smtClean="0"/>
              <a:t>voeding</a:t>
            </a:r>
          </a:p>
          <a:p>
            <a:r>
              <a:rPr lang="nl-BE" dirty="0"/>
              <a:t>Op een verantwoorde wijze inzichten m.b.t. een persoonlijke en gezonde levensstijl </a:t>
            </a:r>
            <a:r>
              <a:rPr lang="nl-BE" dirty="0" smtClean="0"/>
              <a:t>toepassen</a:t>
            </a:r>
            <a:endParaRPr lang="nl-BE" dirty="0"/>
          </a:p>
          <a:p>
            <a:r>
              <a:rPr lang="nl-BE" b="1" dirty="0"/>
              <a:t>Actuele verschijnselen verkennen </a:t>
            </a:r>
            <a:r>
              <a:rPr lang="nl-BE" dirty="0"/>
              <a:t>die de mens, zijn gedrag en het samenleven </a:t>
            </a:r>
            <a:r>
              <a:rPr lang="nl-BE" dirty="0" smtClean="0"/>
              <a:t>beïnvloeden</a:t>
            </a:r>
            <a:endParaRPr lang="nl-BE" dirty="0"/>
          </a:p>
          <a:p>
            <a:r>
              <a:rPr lang="nl-BE" dirty="0"/>
              <a:t>De interessegebieden die een belangrijke rol spelen in Maatschappij &amp; welzijn, ontdekken via toepassingsgerichte </a:t>
            </a:r>
            <a:r>
              <a:rPr lang="nl-BE" dirty="0" smtClean="0"/>
              <a:t>opdrachten</a:t>
            </a:r>
            <a:endParaRPr lang="nl-BE" dirty="0"/>
          </a:p>
          <a:p>
            <a:r>
              <a:rPr lang="nl-BE" dirty="0"/>
              <a:t>Sociale en communicatieve </a:t>
            </a:r>
            <a:r>
              <a:rPr lang="nl-BE" b="1" dirty="0"/>
              <a:t>vaardigheden</a:t>
            </a:r>
            <a:r>
              <a:rPr lang="nl-BE" dirty="0"/>
              <a:t> in verschillende situaties </a:t>
            </a:r>
            <a:r>
              <a:rPr lang="nl-BE" b="1" dirty="0"/>
              <a:t>toepassen</a:t>
            </a:r>
            <a:endParaRPr lang="nl-BE" b="1" dirty="0" smtClean="0"/>
          </a:p>
          <a:p>
            <a:pPr lvl="1"/>
            <a:endParaRPr lang="nl-BE" dirty="0" smtClean="0"/>
          </a:p>
          <a:p>
            <a:pPr marL="342900" lvl="1" indent="0">
              <a:buNone/>
            </a:pP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44"/>
    </mc:Choice>
    <mc:Fallback>
      <p:transition spd="slow" advTm="4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nl-BE" dirty="0" smtClean="0"/>
              <a:t>A- stroom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1" y="4869018"/>
            <a:ext cx="2419350" cy="1895475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0"/>
    </mc:Choice>
    <mc:Fallback>
      <p:transition spd="slow" advTm="1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B- stroom: ontdekkingstraject (11u/w)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6025" y="1124744"/>
            <a:ext cx="8639624" cy="4464495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8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0"/>
    </mc:Choice>
    <mc:Fallback>
      <p:transition spd="slow" advTm="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Keuze 2: extra ontdekkingstraject (1 u)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Atelier wiskunde en taal</a:t>
            </a:r>
          </a:p>
          <a:p>
            <a:pPr lvl="1"/>
            <a:r>
              <a:rPr lang="nl-BE" dirty="0" smtClean="0"/>
              <a:t>Verbreden</a:t>
            </a:r>
          </a:p>
          <a:p>
            <a:pPr lvl="1"/>
            <a:r>
              <a:rPr lang="nl-BE" dirty="0" smtClean="0"/>
              <a:t>Verdiepen</a:t>
            </a:r>
          </a:p>
          <a:p>
            <a:pPr lvl="1"/>
            <a:r>
              <a:rPr lang="nl-BE" dirty="0" smtClean="0"/>
              <a:t>Versterken (vrijwillig of op advies van de klassenraad)</a:t>
            </a:r>
          </a:p>
          <a:p>
            <a:pPr lvl="1"/>
            <a:endParaRPr lang="nl-BE" dirty="0" smtClean="0"/>
          </a:p>
          <a:p>
            <a:r>
              <a:rPr lang="nl-BE" dirty="0" smtClean="0"/>
              <a:t>ART &amp; MOVE!</a:t>
            </a:r>
          </a:p>
          <a:p>
            <a:pPr lvl="1"/>
            <a:r>
              <a:rPr lang="nl-BE" dirty="0" smtClean="0"/>
              <a:t>Afwisselend ene week ART, andere week MOVE!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0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4"/>
    </mc:Choice>
    <mc:Fallback>
      <p:transition spd="slow" advTm="2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7920880" cy="417646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nl-BE" dirty="0" smtClean="0"/>
              <a:t>Vragen?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Neem gerust contact op met:</a:t>
            </a:r>
            <a:br>
              <a:rPr lang="nl-BE" dirty="0" smtClean="0"/>
            </a:br>
            <a:r>
              <a:rPr lang="nl-BE" dirty="0" smtClean="0"/>
              <a:t>de titularis</a:t>
            </a:r>
            <a:br>
              <a:rPr lang="nl-BE" dirty="0" smtClean="0"/>
            </a:br>
            <a:r>
              <a:rPr lang="nl-BE" dirty="0" smtClean="0"/>
              <a:t>de vakleerkrachten</a:t>
            </a:r>
            <a:br>
              <a:rPr lang="nl-BE" dirty="0" smtClean="0"/>
            </a:br>
            <a:r>
              <a:rPr lang="nl-BE" dirty="0" smtClean="0"/>
              <a:t>de leerlingenbegeleiding</a:t>
            </a:r>
            <a:br>
              <a:rPr lang="nl-BE" dirty="0" smtClean="0"/>
            </a:br>
            <a:r>
              <a:rPr lang="nl-BE" dirty="0" smtClean="0"/>
              <a:t>het secretariaat</a:t>
            </a:r>
            <a:br>
              <a:rPr lang="nl-BE" dirty="0" smtClean="0"/>
            </a:br>
            <a:r>
              <a:rPr lang="nl-BE" dirty="0" smtClean="0"/>
              <a:t>de directie</a:t>
            </a:r>
            <a:br>
              <a:rPr lang="nl-BE" dirty="0" smtClean="0"/>
            </a:br>
            <a:r>
              <a:rPr lang="nl-BE" dirty="0" smtClean="0"/>
              <a:t>het </a:t>
            </a:r>
            <a:r>
              <a:rPr lang="nl-BE" dirty="0" err="1" smtClean="0"/>
              <a:t>clb</a:t>
            </a:r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8"/>
    </mc:Choice>
    <mc:Fallback>
      <p:transition spd="slow" advTm="2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1: algemene vorming 2A – 2A*?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520" y="1077112"/>
            <a:ext cx="8667951" cy="450066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2051720" y="4797152"/>
            <a:ext cx="504056" cy="547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9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20"/>
    </mc:Choice>
    <mc:Fallback>
      <p:transition spd="slow" advTm="6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Keuze 2 en 3: ontdekkingstraject (7u/w)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95681" y="1268413"/>
            <a:ext cx="4752637" cy="45259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3256"/>
            <a:ext cx="1658182" cy="1031237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0"/>
    </mc:Choice>
    <mc:Fallback>
      <p:transition spd="slow" advTm="2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Latijn (*)</a:t>
            </a:r>
          </a:p>
          <a:p>
            <a:r>
              <a:rPr lang="nl-BE" dirty="0" smtClean="0"/>
              <a:t>Moderne talen &amp; wetenschappen (*)</a:t>
            </a:r>
          </a:p>
          <a:p>
            <a:r>
              <a:rPr lang="nl-BE" dirty="0" smtClean="0"/>
              <a:t>STEM- Wetenschappen (*)</a:t>
            </a:r>
          </a:p>
          <a:p>
            <a:r>
              <a:rPr lang="nl-BE" dirty="0" smtClean="0"/>
              <a:t>STEM- Technieken</a:t>
            </a:r>
          </a:p>
          <a:p>
            <a:r>
              <a:rPr lang="nl-BE" dirty="0" smtClean="0"/>
              <a:t>Economie &amp; Organisatie</a:t>
            </a:r>
          </a:p>
          <a:p>
            <a:r>
              <a:rPr lang="nl-BE" dirty="0" smtClean="0"/>
              <a:t>Maatschappij &amp; Welzijn</a:t>
            </a:r>
          </a:p>
          <a:p>
            <a:r>
              <a:rPr lang="nl-BE" dirty="0" smtClean="0"/>
              <a:t>Kunst &amp; Creatie (kennismaking met 5 domeinen: beeld</a:t>
            </a:r>
            <a:r>
              <a:rPr lang="nl-BE" dirty="0"/>
              <a:t>, beweging, klank, media, </a:t>
            </a:r>
            <a:r>
              <a:rPr lang="nl-BE" dirty="0" smtClean="0"/>
              <a:t>woord: enkel in MSIZ)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1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76"/>
    </mc:Choice>
    <mc:Fallback>
      <p:transition spd="slow" advTm="5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BE" dirty="0" smtClean="0"/>
              <a:t>Latijn (*)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Aanleren van een taalsysteem </a:t>
            </a:r>
            <a:r>
              <a:rPr lang="nl-BE" dirty="0" smtClean="0"/>
              <a:t>ter ondersteuning van leesvaardigheid, leesstrategieën en elementair tekstbegrip, tekstreflectie, cultuurreflectie als uitdieping van lectuur</a:t>
            </a:r>
          </a:p>
          <a:p>
            <a:endParaRPr lang="nl-BE" dirty="0" smtClean="0"/>
          </a:p>
          <a:p>
            <a:r>
              <a:rPr lang="nl-BE" dirty="0" smtClean="0"/>
              <a:t>Latijnse </a:t>
            </a:r>
            <a:r>
              <a:rPr lang="nl-BE" dirty="0"/>
              <a:t>en/of Griekse </a:t>
            </a:r>
            <a:r>
              <a:rPr lang="nl-BE" b="1" dirty="0"/>
              <a:t>teksten lezen </a:t>
            </a:r>
            <a:r>
              <a:rPr lang="nl-BE" dirty="0"/>
              <a:t>en erover </a:t>
            </a:r>
            <a:r>
              <a:rPr lang="nl-BE" b="1" dirty="0" smtClean="0"/>
              <a:t>reflecteren</a:t>
            </a:r>
            <a:endParaRPr lang="nl-BE" sz="2700" b="1" dirty="0"/>
          </a:p>
          <a:p>
            <a:r>
              <a:rPr lang="nl-BE" dirty="0"/>
              <a:t>Taal als systeem leren kennen, begrijpen en </a:t>
            </a:r>
            <a:r>
              <a:rPr lang="nl-BE" dirty="0" smtClean="0"/>
              <a:t>analyseren</a:t>
            </a:r>
            <a:endParaRPr lang="nl-BE" sz="2700" dirty="0"/>
          </a:p>
          <a:p>
            <a:r>
              <a:rPr lang="nl-BE" dirty="0"/>
              <a:t>Het </a:t>
            </a:r>
            <a:r>
              <a:rPr lang="nl-BE" b="1" dirty="0"/>
              <a:t>taalgevoel</a:t>
            </a:r>
            <a:r>
              <a:rPr lang="nl-BE" dirty="0"/>
              <a:t> en de </a:t>
            </a:r>
            <a:r>
              <a:rPr lang="nl-BE" b="1" dirty="0"/>
              <a:t>leesvaardigheid </a:t>
            </a:r>
            <a:r>
              <a:rPr lang="nl-BE" b="1" dirty="0" smtClean="0"/>
              <a:t>aanscherpen</a:t>
            </a:r>
            <a:endParaRPr lang="nl-BE" sz="2700" b="1" dirty="0"/>
          </a:p>
          <a:p>
            <a:r>
              <a:rPr lang="nl-BE" dirty="0"/>
              <a:t>De </a:t>
            </a:r>
            <a:r>
              <a:rPr lang="nl-BE" b="1" dirty="0"/>
              <a:t>beeldende kracht </a:t>
            </a:r>
            <a:r>
              <a:rPr lang="nl-BE" dirty="0"/>
              <a:t>van taal en teksten beleven, ervan genieten en er </a:t>
            </a:r>
            <a:r>
              <a:rPr lang="nl-BE" b="1" dirty="0"/>
              <a:t>creatief </a:t>
            </a:r>
            <a:r>
              <a:rPr lang="nl-BE" b="1" dirty="0" smtClean="0"/>
              <a:t>mee</a:t>
            </a:r>
            <a:r>
              <a:rPr lang="nl-BE" sz="2700" b="1" dirty="0"/>
              <a:t> </a:t>
            </a:r>
            <a:r>
              <a:rPr lang="nl-BE" b="1" dirty="0" smtClean="0"/>
              <a:t>omgaan</a:t>
            </a:r>
            <a:endParaRPr lang="nl-BE" sz="2700" b="1" dirty="0"/>
          </a:p>
          <a:p>
            <a:r>
              <a:rPr lang="nl-BE" dirty="0"/>
              <a:t>Zich kritisch bewust worden van de </a:t>
            </a:r>
            <a:r>
              <a:rPr lang="nl-BE" b="1" dirty="0"/>
              <a:t>relatie tussen de oudheid en onze maatschappij</a:t>
            </a:r>
            <a:r>
              <a:rPr lang="nl-BE" dirty="0"/>
              <a:t> </a:t>
            </a:r>
            <a:r>
              <a:rPr lang="nl-BE" dirty="0" smtClean="0"/>
              <a:t>en</a:t>
            </a:r>
            <a:r>
              <a:rPr lang="nl-BE" sz="2700" dirty="0"/>
              <a:t> </a:t>
            </a:r>
            <a:r>
              <a:rPr lang="nl-BE" dirty="0" smtClean="0"/>
              <a:t>van </a:t>
            </a:r>
            <a:r>
              <a:rPr lang="nl-BE" dirty="0"/>
              <a:t>de verschillen en gelijkenissen tussen klassieke en hedendaagse </a:t>
            </a:r>
            <a:r>
              <a:rPr lang="nl-BE" dirty="0" smtClean="0"/>
              <a:t>culturen</a:t>
            </a:r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61"/>
    </mc:Choice>
    <mc:Fallback>
      <p:transition spd="slow" advTm="4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BE" dirty="0" smtClean="0"/>
              <a:t>Moderne talen &amp; wetenschappen (*)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Moderne </a:t>
            </a:r>
            <a:r>
              <a:rPr lang="nl-BE" dirty="0"/>
              <a:t>talen </a:t>
            </a:r>
            <a:r>
              <a:rPr lang="nl-BE" dirty="0" smtClean="0"/>
              <a:t>(Frans, Engels) </a:t>
            </a:r>
            <a:r>
              <a:rPr lang="nl-BE" dirty="0"/>
              <a:t>(2 </a:t>
            </a:r>
            <a:r>
              <a:rPr lang="nl-BE" dirty="0" smtClean="0"/>
              <a:t>u/w, integratie ICT)</a:t>
            </a:r>
            <a:endParaRPr lang="nl-BE" dirty="0"/>
          </a:p>
          <a:p>
            <a:pPr lvl="1"/>
            <a:r>
              <a:rPr lang="nl-BE" b="1" dirty="0"/>
              <a:t>Vaardiger worden </a:t>
            </a:r>
            <a:r>
              <a:rPr lang="nl-BE" dirty="0"/>
              <a:t>in verschillende </a:t>
            </a:r>
            <a:r>
              <a:rPr lang="nl-BE" dirty="0" smtClean="0"/>
              <a:t>talen</a:t>
            </a:r>
            <a:endParaRPr lang="nl-BE" dirty="0"/>
          </a:p>
          <a:p>
            <a:pPr lvl="1"/>
            <a:r>
              <a:rPr lang="nl-BE" b="1" dirty="0"/>
              <a:t>Verbanden</a:t>
            </a:r>
            <a:r>
              <a:rPr lang="nl-BE" dirty="0"/>
              <a:t> tussen talen, taalvariëteiten en taaluitingen </a:t>
            </a:r>
            <a:r>
              <a:rPr lang="nl-BE" b="1" dirty="0" smtClean="0"/>
              <a:t>onderzoeken</a:t>
            </a:r>
            <a:endParaRPr lang="nl-BE" b="1" dirty="0"/>
          </a:p>
          <a:p>
            <a:pPr lvl="1"/>
            <a:r>
              <a:rPr lang="nl-BE" b="1" dirty="0"/>
              <a:t>Identiteit</a:t>
            </a:r>
            <a:r>
              <a:rPr lang="nl-BE" dirty="0"/>
              <a:t> in talige diversiteit </a:t>
            </a:r>
            <a:r>
              <a:rPr lang="nl-BE" b="1" dirty="0" smtClean="0"/>
              <a:t>herkennen</a:t>
            </a:r>
            <a:endParaRPr lang="nl-BE" b="1" dirty="0"/>
          </a:p>
          <a:p>
            <a:pPr lvl="1"/>
            <a:r>
              <a:rPr lang="nl-BE" b="1" dirty="0"/>
              <a:t>Van taal genieten</a:t>
            </a:r>
            <a:r>
              <a:rPr lang="nl-BE" dirty="0"/>
              <a:t>, de </a:t>
            </a:r>
            <a:r>
              <a:rPr lang="nl-BE" b="1" dirty="0"/>
              <a:t>beeldende kracht </a:t>
            </a:r>
            <a:r>
              <a:rPr lang="nl-BE" dirty="0"/>
              <a:t>van taal en literatuur beleven en er </a:t>
            </a:r>
            <a:r>
              <a:rPr lang="nl-BE" b="1" dirty="0"/>
              <a:t>creatief</a:t>
            </a:r>
            <a:r>
              <a:rPr lang="nl-BE" dirty="0"/>
              <a:t> </a:t>
            </a:r>
            <a:r>
              <a:rPr lang="nl-BE" dirty="0" smtClean="0"/>
              <a:t>mee aan </a:t>
            </a:r>
            <a:r>
              <a:rPr lang="nl-BE" dirty="0"/>
              <a:t>de slag </a:t>
            </a:r>
            <a:r>
              <a:rPr lang="nl-BE" dirty="0" smtClean="0"/>
              <a:t>gaan</a:t>
            </a:r>
          </a:p>
          <a:p>
            <a:pPr marL="342900" lvl="1" indent="0">
              <a:buNone/>
            </a:pPr>
            <a:endParaRPr lang="nl-BE" dirty="0"/>
          </a:p>
          <a:p>
            <a:r>
              <a:rPr lang="nl-BE" dirty="0"/>
              <a:t>Wetenschappen </a:t>
            </a:r>
            <a:r>
              <a:rPr lang="nl-BE" dirty="0" smtClean="0"/>
              <a:t>(fysica, chemie, biologie) (2 u/w, integratie ICT)</a:t>
            </a:r>
            <a:endParaRPr lang="nl-BE" dirty="0"/>
          </a:p>
          <a:p>
            <a:pPr lvl="1"/>
            <a:r>
              <a:rPr lang="nl-BE" b="1" dirty="0"/>
              <a:t>Vaardiger worden </a:t>
            </a:r>
            <a:r>
              <a:rPr lang="nl-BE" dirty="0"/>
              <a:t>in onderzoekend </a:t>
            </a:r>
            <a:r>
              <a:rPr lang="nl-BE" dirty="0" smtClean="0"/>
              <a:t>leren</a:t>
            </a:r>
            <a:endParaRPr lang="nl-BE" dirty="0"/>
          </a:p>
          <a:p>
            <a:pPr lvl="1"/>
            <a:r>
              <a:rPr lang="nl-BE" b="1" dirty="0"/>
              <a:t>Inzicht verwerven </a:t>
            </a:r>
            <a:r>
              <a:rPr lang="nl-BE" dirty="0"/>
              <a:t>in wetenschappelijke principes en toepassingen in contexten uit het dagelijkse </a:t>
            </a:r>
            <a:r>
              <a:rPr lang="nl-BE" dirty="0" smtClean="0"/>
              <a:t>leven</a:t>
            </a:r>
            <a:endParaRPr lang="nl-BE" dirty="0"/>
          </a:p>
          <a:p>
            <a:pPr lvl="1"/>
            <a:r>
              <a:rPr lang="nl-BE" b="1" dirty="0"/>
              <a:t>Verwondering, kritische zin en creativiteit </a:t>
            </a:r>
            <a:r>
              <a:rPr lang="nl-BE" b="1" dirty="0" smtClean="0"/>
              <a:t>nastreven</a:t>
            </a:r>
            <a:endParaRPr lang="nl-BE" b="1" dirty="0"/>
          </a:p>
          <a:p>
            <a:endParaRPr lang="nl-BE" dirty="0"/>
          </a:p>
          <a:p>
            <a:endParaRPr lang="nl-BE" dirty="0" smtClean="0"/>
          </a:p>
          <a:p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80"/>
    </mc:Choice>
    <mc:Fallback>
      <p:transition spd="slow" advTm="9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BE" dirty="0" smtClean="0"/>
              <a:t>STEM- Wetenschappen (*)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Kennis maken met </a:t>
            </a:r>
            <a:r>
              <a:rPr lang="nl-BE" dirty="0" smtClean="0"/>
              <a:t>projecten uit communicatie- </a:t>
            </a:r>
            <a:r>
              <a:rPr lang="nl-BE" dirty="0"/>
              <a:t>&amp; informatietechnologie, constructies &amp; ruimtelijke ontwikkeling, levenswetenschappen, </a:t>
            </a:r>
            <a:r>
              <a:rPr lang="nl-BE" dirty="0" err="1" smtClean="0"/>
              <a:t>mechatronica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Interessegebieden </a:t>
            </a:r>
            <a:r>
              <a:rPr lang="nl-BE" dirty="0"/>
              <a:t>verkennen waarin STEM een belangrijke rol </a:t>
            </a:r>
            <a:r>
              <a:rPr lang="nl-BE" dirty="0" smtClean="0"/>
              <a:t>speelt</a:t>
            </a:r>
            <a:endParaRPr lang="nl-BE" dirty="0"/>
          </a:p>
          <a:p>
            <a:r>
              <a:rPr lang="nl-BE" dirty="0"/>
              <a:t>Interacties duiden tussen S, T, E, M en de </a:t>
            </a:r>
            <a:r>
              <a:rPr lang="nl-BE" dirty="0" smtClean="0"/>
              <a:t>samenleving</a:t>
            </a:r>
            <a:endParaRPr lang="nl-BE" dirty="0"/>
          </a:p>
          <a:p>
            <a:r>
              <a:rPr lang="nl-BE" b="1" dirty="0"/>
              <a:t>Uitdagingen onderzoeken om ideeën om te zetten in een </a:t>
            </a:r>
            <a:r>
              <a:rPr lang="nl-BE" b="1" dirty="0" smtClean="0"/>
              <a:t>prototype</a:t>
            </a:r>
            <a:endParaRPr lang="nl-BE" b="1" dirty="0"/>
          </a:p>
          <a:p>
            <a:r>
              <a:rPr lang="nl-BE" b="1" dirty="0"/>
              <a:t>Inzicht ontwikkelen </a:t>
            </a:r>
            <a:r>
              <a:rPr lang="nl-BE" dirty="0"/>
              <a:t>in onderzoeks‐ en </a:t>
            </a:r>
            <a:r>
              <a:rPr lang="nl-BE" dirty="0" smtClean="0"/>
              <a:t>ontwerpmethoden</a:t>
            </a:r>
            <a:endParaRPr lang="nl-BE" dirty="0"/>
          </a:p>
          <a:p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88"/>
    </mc:Choice>
    <mc:Fallback>
      <p:transition spd="slow" advTm="8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 2: basisoptie (5 uur/w)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965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BE" dirty="0" smtClean="0"/>
              <a:t>STEM- Technieken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b="1" dirty="0" smtClean="0"/>
              <a:t>Kennis maken met </a:t>
            </a:r>
            <a:r>
              <a:rPr lang="nl-BE" dirty="0" smtClean="0"/>
              <a:t>projecten uit communicatie- </a:t>
            </a:r>
            <a:r>
              <a:rPr lang="nl-BE" dirty="0"/>
              <a:t>&amp; informatietechnologie, constructies &amp; ruimtelijke ontwikkeling, levenswetenschappen, </a:t>
            </a:r>
            <a:r>
              <a:rPr lang="nl-BE" dirty="0" err="1" smtClean="0"/>
              <a:t>mechatronica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Interessegebieden </a:t>
            </a:r>
            <a:r>
              <a:rPr lang="nl-BE" dirty="0"/>
              <a:t>verkennen waarin STEM een belangrijke rol </a:t>
            </a:r>
            <a:r>
              <a:rPr lang="nl-BE" dirty="0" smtClean="0"/>
              <a:t>speelt</a:t>
            </a:r>
            <a:endParaRPr lang="nl-BE" dirty="0"/>
          </a:p>
          <a:p>
            <a:r>
              <a:rPr lang="nl-BE" dirty="0"/>
              <a:t>Interacties duiden tussen S, T, E, M en de </a:t>
            </a:r>
            <a:r>
              <a:rPr lang="nl-BE" dirty="0" smtClean="0"/>
              <a:t>samenleving</a:t>
            </a:r>
            <a:endParaRPr lang="nl-BE" dirty="0"/>
          </a:p>
          <a:p>
            <a:r>
              <a:rPr lang="nl-BE" b="1" dirty="0"/>
              <a:t>Prototype(s) </a:t>
            </a:r>
            <a:r>
              <a:rPr lang="nl-BE" dirty="0" smtClean="0"/>
              <a:t>voor een </a:t>
            </a:r>
            <a:r>
              <a:rPr lang="nl-BE" dirty="0"/>
              <a:t>technisch‐wetenschappelijke uitdaging </a:t>
            </a:r>
            <a:r>
              <a:rPr lang="nl-BE" b="1" dirty="0" smtClean="0"/>
              <a:t>onderzoeken</a:t>
            </a:r>
            <a:endParaRPr lang="nl-BE" b="1" dirty="0"/>
          </a:p>
          <a:p>
            <a:r>
              <a:rPr lang="nl-BE" b="1" dirty="0"/>
              <a:t>Inzicht ontwikkelen </a:t>
            </a:r>
            <a:r>
              <a:rPr lang="nl-BE" dirty="0"/>
              <a:t>in ontwerpmethoden en </a:t>
            </a:r>
            <a:r>
              <a:rPr lang="nl-BE" dirty="0" smtClean="0"/>
              <a:t>realisatietechnieken</a:t>
            </a:r>
            <a:endParaRPr lang="nl-BE" dirty="0"/>
          </a:p>
          <a:p>
            <a:endParaRPr lang="nl-BE" dirty="0"/>
          </a:p>
          <a:p>
            <a:endParaRPr lang="nl-BE" sz="2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1152"/>
            <a:ext cx="1658182" cy="1031237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0"/>
    </mc:Choice>
    <mc:Fallback>
      <p:transition spd="slow" advTm="3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template Campus VTI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Basistemplate PRIZMA</Template>
  <TotalTime>151</TotalTime>
  <Words>948</Words>
  <Application>Microsoft Office PowerPoint</Application>
  <PresentationFormat>Diavoorstelling (4:3)</PresentationFormat>
  <Paragraphs>132</Paragraphs>
  <Slides>22</Slides>
  <Notes>0</Notes>
  <HiddenSlides>0</HiddenSlides>
  <MMClips>22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Verdana</vt:lpstr>
      <vt:lpstr>Basistemplate Campus VTI</vt:lpstr>
      <vt:lpstr>Studiekeuze na het eerste jaar?</vt:lpstr>
      <vt:lpstr>A- stroom</vt:lpstr>
      <vt:lpstr>Keuze 1: algemene vorming 2A – 2A*?</vt:lpstr>
      <vt:lpstr>Keuze 2 en 3: ontdekkingstraject (7u/w)</vt:lpstr>
      <vt:lpstr>Keuze 2: basisoptie (5 uur/w)</vt:lpstr>
      <vt:lpstr>Keuze 2: basisoptie (5 uur/w)</vt:lpstr>
      <vt:lpstr>Keuze 2: basisoptie (5 uur/w)</vt:lpstr>
      <vt:lpstr>Keuze 2: basisoptie (5 uur/w)</vt:lpstr>
      <vt:lpstr>Keuze 2: basisoptie (5 uur/w)</vt:lpstr>
      <vt:lpstr>Keuze 2: basisoptie (5 uur/w)</vt:lpstr>
      <vt:lpstr>Keuze 2: basisoptie (5 uur/w)</vt:lpstr>
      <vt:lpstr>Keuze 2 en 3: ontdekkingstraject (7u/w)</vt:lpstr>
      <vt:lpstr>Keuze 3: extra ontdekkingstraject (2 u)</vt:lpstr>
      <vt:lpstr>B- stroom</vt:lpstr>
      <vt:lpstr>B- stroom: algemene vorming</vt:lpstr>
      <vt:lpstr>B- stroom: ontdekkingstraject (11u/w)</vt:lpstr>
      <vt:lpstr>Keuze 1: basisoptie (10 uur)</vt:lpstr>
      <vt:lpstr>Keuze 1: basisoptie (10 uur)</vt:lpstr>
      <vt:lpstr>Keuze 1: basisoptie (10 uur)</vt:lpstr>
      <vt:lpstr>B- stroom: ontdekkingstraject (11u/w)</vt:lpstr>
      <vt:lpstr>Keuze 2: extra ontdekkingstraject (1 u)</vt:lpstr>
      <vt:lpstr>Vragen?  Neem gerust contact op met: de titularis de vakleerkrachten de leerlingenbegeleiding het secretariaat de directie het clb…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Studiekeuze na het eerste jaar</dc:title>
  <dc:creator>DUCHI Rik (Prizma - Directeur MS Lendelede)</dc:creator>
  <cp:lastModifiedBy>DUCHI Rik (Prizma - Directeur MS Lendelede)</cp:lastModifiedBy>
  <cp:revision>18</cp:revision>
  <dcterms:created xsi:type="dcterms:W3CDTF">2020-05-06T06:13:31Z</dcterms:created>
  <dcterms:modified xsi:type="dcterms:W3CDTF">2020-05-07T13:14:51Z</dcterms:modified>
</cp:coreProperties>
</file>